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3" r:id="rId11"/>
    <p:sldId id="262" r:id="rId12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 autoAdjust="0"/>
    <p:restoredTop sz="94701" autoAdjust="0"/>
  </p:normalViewPr>
  <p:slideViewPr>
    <p:cSldViewPr snapToGrid="0" showGuides="1">
      <p:cViewPr varScale="1">
        <p:scale>
          <a:sx n="67" d="100"/>
          <a:sy n="67" d="100"/>
        </p:scale>
        <p:origin x="-69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774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F097377B-7A80-4695-9311-7480A96BA5C2}" type="datetime1">
              <a:rPr lang="ru-RU" smtClean="0"/>
              <a:pPr algn="r" rtl="0"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ru-RU" smtClean="0"/>
              <a:pPr algn="r"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AA1E4E1-DF6A-45D0-AB14-6A9A0B144578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522B8D-815E-429C-9EC2-505CEC215084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 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756515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0E4BC3-C763-48AA-8280-ACE59646066A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6963709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6D72474-459C-42C4-A0ED-A9AD89867D22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12076707"/>
      </p:ext>
    </p:extLst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dirty="0" smtClean="0"/>
              <a:t>09.10.2016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 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445927127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08D2BC5-0E5D-4645-A815-DFCA1A04B5A6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86876825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 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Рисунок 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9" name="Пояснительный текст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ru-RU" sz="1100" b="1" i="1" dirty="0" smtClean="0">
                <a:latin typeface="Arial" pitchFamily="34" charset="0"/>
                <a:cs typeface="Arial" pitchFamily="34" charset="0"/>
              </a:rPr>
              <a:t>ПРИМЕЧАНИЕ</a:t>
            </a:r>
            <a:endParaRPr lang="ru-RU" sz="1200" b="1" i="1" dirty="0" smtClean="0">
              <a:latin typeface="Arial" pitchFamily="34" charset="0"/>
              <a:cs typeface="Arial" pitchFamily="34" charset="0"/>
            </a:endParaRPr>
          </a:p>
          <a:p>
            <a:pPr rtl="0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Чтобы изменить изображение на этом слайде, выберите рисунок и удалите его. Затем нажмите значок "Рисунки" в заполнителе, чтобы вставить изображение.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943605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 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 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 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 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3049B1-F681-4AF5-B948-A3B940E9215A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 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2678805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9071334-89C1-48F8-8089-E3D6AA3BB79C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27791066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FDCDF3F-3D72-4F56-93A1-9DDD55AB6452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01610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5C11A32-C44A-4E32-8FFB-D057369B4F61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8111529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E5ECC2E-6DAB-4717-9C53-38589639C202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416926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0002A-E6EF-4378-B5A3-22E20EA855B1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9764688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</a:p>
          <a:p>
            <a:pPr lvl="5" rtl="0"/>
            <a:r>
              <a:rPr lang="ru-RU" dirty="0" smtClean="0"/>
              <a:t>Шестой уровень</a:t>
            </a:r>
          </a:p>
          <a:p>
            <a:pPr lvl="6" rtl="0"/>
            <a:r>
              <a:rPr lang="ru-RU" dirty="0" smtClean="0"/>
              <a:t>Седьмой уровень</a:t>
            </a:r>
          </a:p>
          <a:p>
            <a:pPr lvl="7" rtl="0"/>
            <a:r>
              <a:rPr lang="ru-RU" dirty="0" smtClean="0"/>
              <a:t>Восьмой уровень</a:t>
            </a:r>
          </a:p>
          <a:p>
            <a:pPr lvl="8" rtl="0"/>
            <a:r>
              <a:rPr lang="ru-RU" dirty="0" smtClean="0"/>
              <a:t>Девятый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A42E0B6C-3F58-4527-A133-F91FB65EBC2F}" type="datetime1">
              <a:rPr lang="ru-RU" smtClean="0"/>
              <a:pPr/>
              <a:t>20.01.2018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lab.ua/health-cooking/1476/1487/48962" TargetMode="External"/><Relationship Id="rId2" Type="http://schemas.openxmlformats.org/officeDocument/2006/relationships/hyperlink" Target="https://babyke.ru/rebenok/pitanie/rol-mineralov-i-vody-v-razvitii-rebenka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text=&#1091;&#1084;&#1089;&#1090;&#1074;&#1077;&#1085;&#1085;&#1072;&#1103;%20&#1072;&#1082;&#1090;&#1080;&#1074;&#1085;&#1086;&#1089;&#1090;&#1100;&amp;img_url=http://medicalcollege.ru/imaginator/Illusioms/505ff10e528c4.jpeg&amp;pos=9&amp;rpt=simage" TargetMode="External"/><Relationship Id="rId4" Type="http://schemas.openxmlformats.org/officeDocument/2006/relationships/hyperlink" Target="https://yandex.ru/images/search?text=&#1088;&#1077;&#1075;&#1091;&#1083;&#1103;&#1094;&#1080;&#1103;%20&#1074;&#1086;&#1076;&#1085;&#1086;-&#1089;&#1086;&#1083;&#1077;&#1074;&#1086;&#1075;&#1086;%20&#1086;&#1073;&#1084;&#1077;&#1085;&#1072;&amp;img_url=http://toppohudenie.ru/img/931950.jpg&amp;pos=1&amp;rpt=simag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1464" y="2171700"/>
            <a:ext cx="6386512" cy="3286125"/>
          </a:xfrm>
        </p:spPr>
        <p:txBody>
          <a:bodyPr rtlCol="0" anchor="ctr"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Водно-солевой обмен. </a:t>
            </a:r>
            <a:b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Значение воды и минеральных солей в процессе роста и развития ребенка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15225" y="5800726"/>
            <a:ext cx="4676775" cy="871537"/>
          </a:xfrm>
        </p:spPr>
        <p:txBody>
          <a:bodyPr rtlCol="0">
            <a:noAutofit/>
          </a:bodyPr>
          <a:lstStyle/>
          <a:p>
            <a:pPr rt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Колесникова Татьяна Анатольевна</a:t>
            </a:r>
            <a:endParaRPr lang="en-U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rtl="0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5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1312" r="11312"/>
          <a:stretch>
            <a:fillRect/>
          </a:stretch>
        </p:blipFill>
        <p:spPr>
          <a:xfrm>
            <a:off x="6809613" y="1310656"/>
            <a:ext cx="5210937" cy="4208604"/>
          </a:xfrm>
        </p:spPr>
      </p:pic>
    </p:spTree>
    <p:extLst>
      <p:ext uri="{BB962C8B-B14F-4D97-AF65-F5344CB8AC3E}">
        <p14:creationId xmlns="" xmlns:p14="http://schemas.microsoft.com/office/powerpoint/2010/main" val="16521339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98762" y="5126182"/>
            <a:ext cx="10889673" cy="1149927"/>
          </a:xfrm>
        </p:spPr>
        <p:txBody>
          <a:bodyPr rtlCol="0"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Водно-солевым обменом называют сочетающиеся между собой процессы поступления жидкости (воды) и электролитов (солей) в организм, особенности их усваивания организмом, распределения во внутренних органах, тканях, средах, а также процессы их выведения из организма.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edikst.ru/misc/i/gallery/41786/1283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65429" y="229611"/>
            <a:ext cx="5715000" cy="38004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296" name="Picture 8" descr="http://ecoasia.ru/files/iwater/voda_v_organiz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136" y="206375"/>
            <a:ext cx="3887336" cy="4656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6542553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Распределение и значение воды в организме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8872" y="5320145"/>
            <a:ext cx="11069782" cy="128847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2/3 от общего числа отводится на внутриклеточную жидкость; связана с калием и фосфатом, являющимися катионом и анионом, соответственно;</a:t>
            </a:r>
          </a:p>
          <a:p>
            <a:pPr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1/3 от общего числа - это внеклеточная жидкость; меньшая ее часть пребывает в сосудистом русле</a:t>
            </a:r>
            <a:endParaRPr lang="ru-RU" sz="2400" dirty="0"/>
          </a:p>
        </p:txBody>
      </p:sp>
      <p:pic>
        <p:nvPicPr>
          <p:cNvPr id="1026" name="Picture 2" descr="http://159523.selcdn.ru/upload/main/c55/c558f0c9367f9a046f185d890727821e/9fd19f0ec3f39ebf9031c2976d7dc52c.jpg"/>
          <p:cNvPicPr>
            <a:picLocks noChangeAspect="1" noChangeArrowheads="1"/>
          </p:cNvPicPr>
          <p:nvPr/>
        </p:nvPicPr>
        <p:blipFill>
          <a:blip r:embed="rId2" cstate="print"/>
          <a:srcRect t="9651"/>
          <a:stretch>
            <a:fillRect/>
          </a:stretch>
        </p:blipFill>
        <p:spPr bwMode="auto">
          <a:xfrm>
            <a:off x="2092036" y="1343891"/>
            <a:ext cx="8205067" cy="3761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Регуляция водно-солевого обмена</a:t>
            </a:r>
            <a:endParaRPr lang="ru-RU" sz="4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toppohudenie.ru/img/c2c24a8d3f6927690f6fd837f40f03f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8447" y="1297772"/>
            <a:ext cx="7062643" cy="55602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Значение минеральных солей в развитие организма ребенка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://muvrasil.ru/wp-content/uploads/2016/10/perva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47" y="1213283"/>
            <a:ext cx="4056207" cy="2527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754582"/>
            <a:ext cx="41425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кальция , фосфора, магния и фтора  </a:t>
            </a:r>
            <a:r>
              <a:rPr lang="ru-RU" dirty="0" smtClean="0">
                <a:solidFill>
                  <a:schemeClr val="tx2"/>
                </a:solidFill>
              </a:rPr>
              <a:t>– развитие костного аппарата ребенка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24" name="Picture 4" descr="http://www.7oclock.info/uploads/posts/2016-01/1453426762_rost.jpeg"/>
          <p:cNvPicPr>
            <a:picLocks noChangeAspect="1" noChangeArrowheads="1"/>
          </p:cNvPicPr>
          <p:nvPr/>
        </p:nvPicPr>
        <p:blipFill>
          <a:blip r:embed="rId3" cstate="print"/>
          <a:srcRect l="8971" r="8521"/>
          <a:stretch>
            <a:fillRect/>
          </a:stretch>
        </p:blipFill>
        <p:spPr bwMode="auto">
          <a:xfrm>
            <a:off x="332508" y="4710544"/>
            <a:ext cx="4031673" cy="19534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Выгнутая вправо стрелка 6"/>
          <p:cNvSpPr/>
          <p:nvPr/>
        </p:nvSpPr>
        <p:spPr>
          <a:xfrm>
            <a:off x="4599709" y="3103417"/>
            <a:ext cx="415637" cy="9698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0479014">
            <a:off x="4655127" y="4114800"/>
            <a:ext cx="360218" cy="90054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0726" name="Picture 6" descr="http://www.zoofirma.ru/images/knigi/0999/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3309" y="2154382"/>
            <a:ext cx="4166463" cy="258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6650183" y="4835238"/>
            <a:ext cx="462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железа- </a:t>
            </a:r>
            <a:r>
              <a:rPr lang="ru-RU" dirty="0" smtClean="0">
                <a:solidFill>
                  <a:schemeClr val="tx2"/>
                </a:solidFill>
              </a:rPr>
              <a:t>поддержание оптимума гемоглобина 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6179128" y="3893127"/>
            <a:ext cx="457200" cy="112221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Значение минеральных солей в развитие организма ребенка</a:t>
            </a:r>
            <a:endParaRPr lang="ru-RU" sz="3600" dirty="0"/>
          </a:p>
        </p:txBody>
      </p:sp>
      <p:pic>
        <p:nvPicPr>
          <p:cNvPr id="31746" name="Picture 2" descr="http://sportlif.ru/wp-content/uploads/2015/05/ph-bala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94" y="1324119"/>
            <a:ext cx="4568825" cy="2291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07817" y="3574473"/>
            <a:ext cx="4862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Роль калия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поддержание оптимального значения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среды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http://www.naturalsunshine.ru/store/image/data/6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22630" y="1343891"/>
            <a:ext cx="4624242" cy="2272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747164" y="3643745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марганца, цинка, меди, кобальта </a:t>
            </a:r>
            <a:r>
              <a:rPr lang="ru-RU" dirty="0" smtClean="0">
                <a:solidFill>
                  <a:schemeClr val="tx2"/>
                </a:solidFill>
              </a:rPr>
              <a:t>– регуляция кроветворения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5029200" y="2784764"/>
            <a:ext cx="318655" cy="1136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6303818" y="2757055"/>
            <a:ext cx="332509" cy="11776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750" name="Picture 6" descr="http://billadamsphd.net/wp-content/uploads/2016/04/Brain-muscl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8835" y="4290432"/>
            <a:ext cx="4613565" cy="19899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131127" y="6211669"/>
            <a:ext cx="4682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йода </a:t>
            </a:r>
            <a:r>
              <a:rPr lang="ru-RU" dirty="0" smtClean="0">
                <a:solidFill>
                  <a:schemeClr val="tx2"/>
                </a:solidFill>
              </a:rPr>
              <a:t>– обеспечение умственной активности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855527" y="5472546"/>
            <a:ext cx="318655" cy="113607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11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endParaRPr lang="ru-RU" sz="115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Использованная литература:</a:t>
            </a:r>
            <a:endParaRPr lang="ru-RU" sz="4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4900" y="1600200"/>
            <a:ext cx="9982200" cy="316576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>
                <a:hlinkClick r:id="rId2"/>
              </a:rPr>
              <a:t>https://babyke.ru/rebenok/pitanie/rol-mineralov-i-vody-v-razvitii-rebenka.html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3"/>
              </a:rPr>
              <a:t>http://www.eurolab.ua/health-cooking/1476/1487/48962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4"/>
              </a:rPr>
              <a:t>https://yandex.ru/images/search?text=</a:t>
            </a:r>
            <a:r>
              <a:rPr lang="ru-RU" dirty="0" smtClean="0">
                <a:hlinkClick r:id="rId4"/>
              </a:rPr>
              <a:t>регуляция%20водно-солевого%20обмена&amp;</a:t>
            </a:r>
            <a:r>
              <a:rPr lang="en-US" dirty="0" err="1" smtClean="0">
                <a:hlinkClick r:id="rId4"/>
              </a:rPr>
              <a:t>img_url</a:t>
            </a:r>
            <a:r>
              <a:rPr lang="en-US" dirty="0" smtClean="0">
                <a:hlinkClick r:id="rId4"/>
              </a:rPr>
              <a:t>=http%3A%2F%2Ftoppohudenie.ru%2Fimg%2F931950.jpg&amp;pos=1&amp;rpt=</a:t>
            </a:r>
            <a:r>
              <a:rPr lang="en-US" dirty="0" err="1" smtClean="0">
                <a:hlinkClick r:id="rId4"/>
              </a:rPr>
              <a:t>simage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en-US" dirty="0" smtClean="0">
                <a:hlinkClick r:id="rId5"/>
              </a:rPr>
              <a:t>https://yandex.ru/images/search?text=</a:t>
            </a:r>
            <a:r>
              <a:rPr lang="ru-RU" dirty="0" smtClean="0">
                <a:hlinkClick r:id="rId5"/>
              </a:rPr>
              <a:t>умственная%20активность&amp;</a:t>
            </a:r>
            <a:r>
              <a:rPr lang="en-US" dirty="0" err="1" smtClean="0">
                <a:hlinkClick r:id="rId5"/>
              </a:rPr>
              <a:t>img_url</a:t>
            </a:r>
            <a:r>
              <a:rPr lang="en-US" dirty="0" smtClean="0">
                <a:hlinkClick r:id="rId5"/>
              </a:rPr>
              <a:t>=http%3A%2F%2Fmedicalcollege.ru%2Fimaginator%2FIllusioms%2F505ff10e528c4.jpeg&amp;pos=9&amp;rpt=</a:t>
            </a:r>
            <a:r>
              <a:rPr lang="en-US" dirty="0" err="1" smtClean="0">
                <a:hlinkClick r:id="rId5"/>
              </a:rPr>
              <a:t>simage</a:t>
            </a:r>
            <a:endParaRPr lang="ru-RU" dirty="0" smtClean="0"/>
          </a:p>
          <a:p>
            <a:pPr marL="457200" indent="-457200">
              <a:buNone/>
            </a:pPr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3431380 (2)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9411662_TF03431380_TF03431380.potx" id="{3442B1B1-FE9E-4009-A7C4-AC049039973C}" vid="{B3BD9ACF-76CB-44DC-AA6B-25949BA0423D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tf03431380 (2)</Template>
  <TotalTime>0</TotalTime>
  <Words>138</Words>
  <Application>Microsoft Office PowerPoint</Application>
  <PresentationFormat>Произвольный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tf03431380 (2)</vt:lpstr>
      <vt:lpstr>Водно-солевой обмен.  Значение воды и минеральных солей в процессе роста и развития ребенка</vt:lpstr>
      <vt:lpstr>Слайд 2</vt:lpstr>
      <vt:lpstr>Распределение и значение воды в организме</vt:lpstr>
      <vt:lpstr>Регуляция водно-солевого обмена</vt:lpstr>
      <vt:lpstr>Значение минеральных солей в развитие организма ребенка</vt:lpstr>
      <vt:lpstr>Значение минеральных солей в развитие организма ребенка</vt:lpstr>
      <vt:lpstr>Слайд 7</vt:lpstr>
      <vt:lpstr>Использованная литература: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2017-01-21T07:17:09Z</dcterms:created>
  <dcterms:modified xsi:type="dcterms:W3CDTF">2018-01-20T14:18:54Z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